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372" r:id="rId2"/>
    <p:sldId id="369" r:id="rId3"/>
    <p:sldId id="380" r:id="rId4"/>
    <p:sldId id="381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413" r:id="rId15"/>
    <p:sldId id="412" r:id="rId16"/>
    <p:sldId id="393" r:id="rId17"/>
    <p:sldId id="394" r:id="rId18"/>
    <p:sldId id="395" r:id="rId19"/>
    <p:sldId id="396" r:id="rId20"/>
    <p:sldId id="397" r:id="rId21"/>
    <p:sldId id="414" r:id="rId22"/>
    <p:sldId id="415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16" r:id="rId35"/>
    <p:sldId id="417" r:id="rId36"/>
    <p:sldId id="418" r:id="rId37"/>
    <p:sldId id="411" r:id="rId38"/>
    <p:sldId id="419" r:id="rId39"/>
    <p:sldId id="420" r:id="rId40"/>
    <p:sldId id="421" r:id="rId41"/>
    <p:sldId id="422" r:id="rId42"/>
    <p:sldId id="423" r:id="rId43"/>
    <p:sldId id="43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2" r:id="rId52"/>
    <p:sldId id="431" r:id="rId53"/>
    <p:sldId id="378" r:id="rId54"/>
    <p:sldId id="379" r:id="rId55"/>
    <p:sldId id="434" r:id="rId56"/>
  </p:sldIdLst>
  <p:sldSz cx="12192000" cy="6858000"/>
  <p:notesSz cx="6737350" cy="9875838"/>
  <p:custDataLst>
    <p:tags r:id="rId5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7" orient="horz" pos="2614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694"/>
    <a:srgbClr val="F98420"/>
    <a:srgbClr val="2D3494"/>
    <a:srgbClr val="E30F3C"/>
    <a:srgbClr val="2F2A85"/>
    <a:srgbClr val="2F3696"/>
    <a:srgbClr val="9BA0E1"/>
    <a:srgbClr val="7B82D7"/>
    <a:srgbClr val="FC065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6" autoAdjust="0"/>
    <p:restoredTop sz="95400" autoAdjust="0"/>
  </p:normalViewPr>
  <p:slideViewPr>
    <p:cSldViewPr>
      <p:cViewPr>
        <p:scale>
          <a:sx n="80" d="100"/>
          <a:sy n="80" d="100"/>
        </p:scale>
        <p:origin x="-558" y="270"/>
      </p:cViewPr>
      <p:guideLst>
        <p:guide orient="horz" pos="346"/>
        <p:guide orient="horz" pos="618"/>
        <p:guide orient="horz" pos="210"/>
        <p:guide orient="horz" pos="2614"/>
        <p:guide orient="horz" pos="391"/>
        <p:guide pos="211"/>
        <p:guide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5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529" y="1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529" y="9380462"/>
            <a:ext cx="2920253" cy="49538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8" y="2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08.04.2020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42950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8" y="4691029"/>
            <a:ext cx="5389880" cy="4444126"/>
          </a:xfrm>
          <a:prstGeom prst="rect">
            <a:avLst/>
          </a:prstGeom>
        </p:spPr>
        <p:txBody>
          <a:bodyPr vert="horz" lIns="92263" tIns="46131" rIns="92263" bIns="461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8" y="9380335"/>
            <a:ext cx="2919521" cy="493793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" y="0"/>
            <a:ext cx="1218489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6351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8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69626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1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479376" y="1628800"/>
            <a:ext cx="11375057" cy="4464496"/>
          </a:xfrm>
        </p:spPr>
        <p:txBody>
          <a:bodyPr/>
          <a:lstStyle>
            <a:lvl1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lnSpc>
                <a:spcPts val="2400"/>
              </a:lnSpc>
              <a:spcBef>
                <a:spcPts val="450"/>
              </a:spcBef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lnSpc>
                <a:spcPts val="2400"/>
              </a:lnSpc>
              <a:buClr>
                <a:srgbClr val="014694"/>
              </a:buClr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76" y="116632"/>
            <a:ext cx="1137505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0146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6"/>
          <a:srcRect l="84256" r="2160"/>
          <a:stretch/>
        </p:blipFill>
        <p:spPr>
          <a:xfrm>
            <a:off x="10560496" y="6224375"/>
            <a:ext cx="1293937" cy="3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16646045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6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3"/>
            <a:ext cx="11520000" cy="4905302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004666" y="6513086"/>
            <a:ext cx="179536" cy="184666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63" r:id="rId3"/>
    <p:sldLayoutId id="2147483704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spcBef>
          <a:spcPct val="0"/>
        </a:spcBef>
        <a:buNone/>
        <a:defRPr sz="13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450"/>
        </a:spcBef>
        <a:buClr>
          <a:srgbClr val="014694"/>
        </a:buClr>
        <a:buFont typeface="Arial" pitchFamily="34" charset="0"/>
        <a:buNone/>
        <a:defRPr sz="14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14694"/>
        </a:buClr>
        <a:buFont typeface="Wingdings" pitchFamily="2" charset="2"/>
        <a:buChar char="§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–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540000" indent="-135000" algn="l" defTabSz="685800" rtl="0" eaLnBrk="1" latinLnBrk="0" hangingPunct="1">
        <a:spcBef>
          <a:spcPts val="225"/>
        </a:spcBef>
        <a:buClr>
          <a:srgbClr val="014694"/>
        </a:buClr>
        <a:buFont typeface="Arial" pitchFamily="34" charset="0"/>
        <a:buChar char="•"/>
        <a:defRPr sz="14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6-klass343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6-klass343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vserossijskie-proverochnye-raboty-matematika-15-tipovyx-variantov-6-klass3430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hop.prosv.ru/vserossijskie-proverochnye-raboty-matematika-15-tipovyx-variantov-6-klass343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rosv.ru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hyperlink" Target="https://cifra.school/#lesso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551320" y="2586731"/>
            <a:ext cx="11089296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014694"/>
                </a:solidFill>
                <a:latin typeface="+mn-lt"/>
              </a:rPr>
              <a:t>Готовимся к Всероссийской</a:t>
            </a:r>
          </a:p>
          <a:p>
            <a:r>
              <a:rPr lang="ru-RU" sz="4400" smtClean="0">
                <a:solidFill>
                  <a:srgbClr val="014694"/>
                </a:solidFill>
                <a:latin typeface="+mn-lt"/>
              </a:rPr>
              <a:t>проверочной работе</a:t>
            </a:r>
            <a:endParaRPr lang="ru-RU" sz="4000" dirty="0">
              <a:solidFill>
                <a:srgbClr val="014694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74962" y="505604"/>
            <a:ext cx="2668364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en-US" sz="7200" b="1" dirty="0" smtClean="0">
                <a:solidFill>
                  <a:srgbClr val="014694"/>
                </a:solidFill>
              </a:rPr>
              <a:t>6</a:t>
            </a:r>
            <a:r>
              <a:rPr lang="ru-RU" sz="7200" b="1" dirty="0" smtClean="0">
                <a:solidFill>
                  <a:srgbClr val="014694"/>
                </a:solidFill>
              </a:rPr>
              <a:t> </a:t>
            </a:r>
            <a:r>
              <a:rPr lang="ru-RU" sz="4000" b="1" dirty="0" smtClean="0">
                <a:solidFill>
                  <a:srgbClr val="014694"/>
                </a:solidFill>
              </a:rPr>
              <a:t>КЛАСС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84784"/>
            <a:ext cx="116652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ВЫПОЛНЕНИЕ ДЕЙСТВИЙ В </a:t>
            </a:r>
            <a:r>
              <a:rPr lang="ru-RU" sz="2800" b="1">
                <a:solidFill>
                  <a:srgbClr val="002060"/>
                </a:solidFill>
              </a:rPr>
              <a:t>ЧИСЛОВОМ </a:t>
            </a:r>
            <a:r>
              <a:rPr lang="ru-RU" sz="2800" b="1" smtClean="0">
                <a:solidFill>
                  <a:srgbClr val="002060"/>
                </a:solidFill>
              </a:rPr>
              <a:t>ВЫРАЖЕНИИ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1) Если </a:t>
            </a:r>
            <a:r>
              <a:rPr lang="ru-RU" sz="2800">
                <a:solidFill>
                  <a:srgbClr val="002060"/>
                </a:solidFill>
              </a:rPr>
              <a:t>в </a:t>
            </a:r>
            <a:r>
              <a:rPr lang="ru-RU" sz="2800" smtClean="0">
                <a:solidFill>
                  <a:srgbClr val="002060"/>
                </a:solidFill>
              </a:rPr>
              <a:t>выражении </a:t>
            </a:r>
            <a:r>
              <a:rPr lang="ru-RU" sz="2800" dirty="0">
                <a:solidFill>
                  <a:srgbClr val="002060"/>
                </a:solidFill>
              </a:rPr>
              <a:t>нет скобок и оно содержит действия </a:t>
            </a:r>
            <a:r>
              <a:rPr lang="ru-RU" sz="2800" dirty="0" smtClean="0">
                <a:solidFill>
                  <a:srgbClr val="002060"/>
                </a:solidFill>
              </a:rPr>
              <a:t>только одной </a:t>
            </a:r>
            <a:r>
              <a:rPr lang="ru-RU" sz="2800" dirty="0">
                <a:solidFill>
                  <a:srgbClr val="002060"/>
                </a:solidFill>
              </a:rPr>
              <a:t>ступени (сложение </a:t>
            </a:r>
            <a:r>
              <a:rPr lang="ru-RU" sz="2800">
                <a:solidFill>
                  <a:srgbClr val="002060"/>
                </a:solidFill>
              </a:rPr>
              <a:t>и </a:t>
            </a:r>
            <a:r>
              <a:rPr lang="ru-RU" sz="2800" smtClean="0">
                <a:solidFill>
                  <a:srgbClr val="002060"/>
                </a:solidFill>
              </a:rPr>
              <a:t>вычитание </a:t>
            </a:r>
            <a:r>
              <a:rPr lang="ru-RU" sz="2800" dirty="0">
                <a:solidFill>
                  <a:srgbClr val="002060"/>
                </a:solidFill>
              </a:rPr>
              <a:t>или умножение и деление), то </a:t>
            </a:r>
            <a:r>
              <a:rPr lang="ru-RU" sz="2800" dirty="0" smtClean="0">
                <a:solidFill>
                  <a:srgbClr val="002060"/>
                </a:solidFill>
              </a:rPr>
              <a:t>их выполняют </a:t>
            </a:r>
            <a:r>
              <a:rPr lang="ru-RU" sz="2800" dirty="0">
                <a:solidFill>
                  <a:srgbClr val="002060"/>
                </a:solidFill>
              </a:rPr>
              <a:t>по </a:t>
            </a:r>
            <a:r>
              <a:rPr lang="ru-RU" sz="2800">
                <a:solidFill>
                  <a:srgbClr val="002060"/>
                </a:solidFill>
              </a:rPr>
              <a:t>порядку </a:t>
            </a:r>
            <a:r>
              <a:rPr lang="ru-RU" sz="2800" smtClean="0">
                <a:solidFill>
                  <a:srgbClr val="002060"/>
                </a:solidFill>
              </a:rPr>
              <a:t>слева направо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2) </a:t>
            </a:r>
            <a:r>
              <a:rPr lang="ru-RU" sz="2800">
                <a:solidFill>
                  <a:srgbClr val="002060"/>
                </a:solidFill>
              </a:rPr>
              <a:t>Если </a:t>
            </a:r>
            <a:r>
              <a:rPr lang="ru-RU" sz="2800" smtClean="0">
                <a:solidFill>
                  <a:srgbClr val="002060"/>
                </a:solidFill>
              </a:rPr>
              <a:t>выражение </a:t>
            </a:r>
            <a:r>
              <a:rPr lang="ru-RU" sz="2800" dirty="0">
                <a:solidFill>
                  <a:srgbClr val="002060"/>
                </a:solidFill>
              </a:rPr>
              <a:t>содержит действия первой (сложение </a:t>
            </a:r>
            <a:r>
              <a:rPr lang="ru-RU" sz="2800">
                <a:solidFill>
                  <a:srgbClr val="002060"/>
                </a:solidFill>
              </a:rPr>
              <a:t>и </a:t>
            </a:r>
            <a:r>
              <a:rPr lang="ru-RU" sz="2800" smtClean="0">
                <a:solidFill>
                  <a:srgbClr val="002060"/>
                </a:solidFill>
              </a:rPr>
              <a:t>вычитание</a:t>
            </a:r>
            <a:r>
              <a:rPr lang="ru-RU" sz="2800" dirty="0">
                <a:solidFill>
                  <a:srgbClr val="002060"/>
                </a:solidFill>
              </a:rPr>
              <a:t>) и второй (умножение и деление) ступени и в нём нет скобок, </a:t>
            </a:r>
            <a:r>
              <a:rPr lang="ru-RU" sz="2800" smtClean="0">
                <a:solidFill>
                  <a:srgbClr val="002060"/>
                </a:solidFill>
              </a:rPr>
              <a:t>то сначала </a:t>
            </a:r>
            <a:r>
              <a:rPr lang="ru-RU" sz="2800" dirty="0">
                <a:solidFill>
                  <a:srgbClr val="002060"/>
                </a:solidFill>
              </a:rPr>
              <a:t>выполняют действия второй ступени</a:t>
            </a:r>
            <a:r>
              <a:rPr lang="ru-RU" sz="2800">
                <a:solidFill>
                  <a:srgbClr val="002060"/>
                </a:solidFill>
              </a:rPr>
              <a:t>, </a:t>
            </a:r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потом — действия </a:t>
            </a:r>
            <a:r>
              <a:rPr lang="ru-RU" sz="2800" dirty="0" smtClean="0">
                <a:solidFill>
                  <a:srgbClr val="002060"/>
                </a:solidFill>
              </a:rPr>
              <a:t>первой </a:t>
            </a:r>
            <a:r>
              <a:rPr lang="ru-RU" sz="2800" dirty="0">
                <a:solidFill>
                  <a:srgbClr val="002060"/>
                </a:solidFill>
              </a:rPr>
              <a:t>ступени.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solidFill>
                  <a:srgbClr val="002060"/>
                </a:solidFill>
              </a:rPr>
              <a:t>3) Если </a:t>
            </a:r>
            <a:r>
              <a:rPr lang="ru-RU" sz="2800">
                <a:solidFill>
                  <a:srgbClr val="002060"/>
                </a:solidFill>
              </a:rPr>
              <a:t>в </a:t>
            </a:r>
            <a:r>
              <a:rPr lang="ru-RU" sz="2800" smtClean="0">
                <a:solidFill>
                  <a:srgbClr val="002060"/>
                </a:solidFill>
              </a:rPr>
              <a:t>выражении </a:t>
            </a:r>
            <a:r>
              <a:rPr lang="ru-RU" sz="2800" dirty="0">
                <a:solidFill>
                  <a:srgbClr val="002060"/>
                </a:solidFill>
              </a:rPr>
              <a:t>есть скобки, </a:t>
            </a:r>
            <a:r>
              <a:rPr lang="ru-RU" sz="2800">
                <a:solidFill>
                  <a:srgbClr val="002060"/>
                </a:solidFill>
              </a:rPr>
              <a:t>то </a:t>
            </a:r>
            <a:r>
              <a:rPr lang="ru-RU" sz="2800" smtClean="0">
                <a:solidFill>
                  <a:srgbClr val="002060"/>
                </a:solidFill>
              </a:rPr>
              <a:t>сначала </a:t>
            </a:r>
            <a:r>
              <a:rPr lang="ru-RU" sz="2800" dirty="0">
                <a:solidFill>
                  <a:srgbClr val="002060"/>
                </a:solidFill>
              </a:rPr>
              <a:t>выполняют </a:t>
            </a:r>
            <a:r>
              <a:rPr lang="ru-RU" sz="2800" dirty="0" smtClean="0">
                <a:solidFill>
                  <a:srgbClr val="002060"/>
                </a:solidFill>
              </a:rPr>
              <a:t>действия </a:t>
            </a:r>
            <a:r>
              <a:rPr lang="ru-RU" sz="2800" smtClean="0">
                <a:solidFill>
                  <a:srgbClr val="002060"/>
                </a:solidFill>
              </a:rPr>
              <a:t>в скобках </a:t>
            </a:r>
            <a:r>
              <a:rPr lang="ru-RU" sz="2800">
                <a:solidFill>
                  <a:srgbClr val="002060"/>
                </a:solidFill>
              </a:rPr>
              <a:t>(</a:t>
            </a:r>
            <a:r>
              <a:rPr lang="ru-RU" sz="2800" smtClean="0">
                <a:solidFill>
                  <a:srgbClr val="002060"/>
                </a:solidFill>
              </a:rPr>
              <a:t>учитывая </a:t>
            </a:r>
            <a:r>
              <a:rPr lang="ru-RU" sz="2800" dirty="0">
                <a:solidFill>
                  <a:srgbClr val="002060"/>
                </a:solidFill>
              </a:rPr>
              <a:t>при </a:t>
            </a:r>
            <a:r>
              <a:rPr lang="ru-RU" sz="2800">
                <a:solidFill>
                  <a:srgbClr val="002060"/>
                </a:solidFill>
              </a:rPr>
              <a:t>этом </a:t>
            </a:r>
            <a:r>
              <a:rPr lang="ru-RU" sz="2800" smtClean="0">
                <a:solidFill>
                  <a:srgbClr val="002060"/>
                </a:solidFill>
              </a:rPr>
              <a:t>правила </a:t>
            </a:r>
            <a:r>
              <a:rPr lang="ru-RU" sz="2800" dirty="0">
                <a:solidFill>
                  <a:srgbClr val="002060"/>
                </a:solidFill>
              </a:rPr>
              <a:t>1 и 2).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НАХОЖДЕНИЕ </a:t>
            </a:r>
            <a:r>
              <a:rPr lang="ru-RU" sz="2800" b="1" dirty="0">
                <a:solidFill>
                  <a:srgbClr val="002060"/>
                </a:solidFill>
              </a:rPr>
              <a:t>НЕИЗВЕСТНОГО </a:t>
            </a:r>
            <a:r>
              <a:rPr lang="ru-RU" sz="2800" b="1" dirty="0" smtClean="0">
                <a:solidFill>
                  <a:srgbClr val="002060"/>
                </a:solidFill>
              </a:rPr>
              <a:t>КОМПОНЕНТА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АРИФМЕТИЧЕСКИХ </a:t>
            </a:r>
            <a:r>
              <a:rPr lang="ru-RU" sz="2800" b="1" dirty="0">
                <a:solidFill>
                  <a:srgbClr val="002060"/>
                </a:solidFill>
              </a:rPr>
              <a:t>ДЕЙСТВИЙ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dirty="0" smtClean="0">
                <a:solidFill>
                  <a:srgbClr val="002060"/>
                </a:solidFill>
              </a:rPr>
              <a:t>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</a:t>
            </a:r>
            <a:r>
              <a:rPr lang="ru-RU" sz="2400" b="1" dirty="0" smtClean="0">
                <a:solidFill>
                  <a:srgbClr val="002060"/>
                </a:solidFill>
              </a:rPr>
              <a:t>слагаемое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надо </a:t>
            </a:r>
            <a:r>
              <a:rPr lang="ru-RU" sz="2400" dirty="0">
                <a:solidFill>
                  <a:srgbClr val="002060"/>
                </a:solidFill>
              </a:rPr>
              <a:t>из суммы вычесть </a:t>
            </a:r>
            <a:r>
              <a:rPr lang="ru-RU" sz="2400" dirty="0" smtClean="0">
                <a:solidFill>
                  <a:srgbClr val="002060"/>
                </a:solidFill>
              </a:rPr>
              <a:t>известное слагаемое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 smtClean="0">
                <a:solidFill>
                  <a:srgbClr val="002060"/>
                </a:solidFill>
              </a:rPr>
              <a:t>Найдите </a:t>
            </a:r>
            <a:r>
              <a:rPr lang="ru-RU" sz="2400" dirty="0">
                <a:solidFill>
                  <a:srgbClr val="002060"/>
                </a:solidFill>
              </a:rPr>
              <a:t>неизвестное, </a:t>
            </a:r>
            <a:r>
              <a:rPr lang="ru-RU" sz="2400" dirty="0" smtClean="0">
                <a:solidFill>
                  <a:srgbClr val="002060"/>
                </a:solidFill>
              </a:rPr>
              <a:t>записанное </a:t>
            </a:r>
            <a:r>
              <a:rPr lang="ru-RU" sz="2400" dirty="0">
                <a:solidFill>
                  <a:srgbClr val="002060"/>
                </a:solidFill>
              </a:rPr>
              <a:t>буквой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+ 154 = 247.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Решение.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+ 154 = 247,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247 – 154,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93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dirty="0" smtClean="0">
                <a:solidFill>
                  <a:srgbClr val="002060"/>
                </a:solidFill>
              </a:rPr>
              <a:t>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</a:t>
            </a:r>
            <a:r>
              <a:rPr lang="ru-RU" sz="2400" b="1" dirty="0" smtClean="0">
                <a:solidFill>
                  <a:srgbClr val="002060"/>
                </a:solidFill>
              </a:rPr>
              <a:t>уменьшаемое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надо </a:t>
            </a:r>
            <a:r>
              <a:rPr lang="ru-RU" sz="2400" dirty="0">
                <a:solidFill>
                  <a:srgbClr val="002060"/>
                </a:solidFill>
              </a:rPr>
              <a:t>сложить </a:t>
            </a:r>
            <a:r>
              <a:rPr lang="ru-RU" sz="2400" dirty="0" smtClean="0">
                <a:solidFill>
                  <a:srgbClr val="002060"/>
                </a:solidFill>
              </a:rPr>
              <a:t>вычитаемое и разность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 smtClean="0">
                <a:solidFill>
                  <a:srgbClr val="002060"/>
                </a:solidFill>
              </a:rPr>
              <a:t>Найдите </a:t>
            </a:r>
            <a:r>
              <a:rPr lang="ru-RU" sz="2400" dirty="0">
                <a:solidFill>
                  <a:srgbClr val="002060"/>
                </a:solidFill>
              </a:rPr>
              <a:t>неизвестное, </a:t>
            </a:r>
            <a:r>
              <a:rPr lang="ru-RU" sz="2400" dirty="0" smtClean="0">
                <a:solidFill>
                  <a:srgbClr val="002060"/>
                </a:solidFill>
              </a:rPr>
              <a:t>записанное </a:t>
            </a:r>
            <a:r>
              <a:rPr lang="ru-RU" sz="2400" dirty="0">
                <a:solidFill>
                  <a:srgbClr val="002060"/>
                </a:solidFill>
              </a:rPr>
              <a:t>буквой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168 = 321.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Решение.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– </a:t>
            </a:r>
            <a:r>
              <a:rPr lang="ru-RU" sz="2400" dirty="0">
                <a:solidFill>
                  <a:srgbClr val="002060"/>
                </a:solidFill>
              </a:rPr>
              <a:t>168 = 321,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168 + 321,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489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dirty="0" smtClean="0">
                <a:solidFill>
                  <a:srgbClr val="002060"/>
                </a:solidFill>
              </a:rPr>
              <a:t>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</a:t>
            </a:r>
            <a:r>
              <a:rPr lang="ru-RU" sz="2400" b="1" dirty="0" smtClean="0">
                <a:solidFill>
                  <a:srgbClr val="002060"/>
                </a:solidFill>
              </a:rPr>
              <a:t>вычитаемое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надо </a:t>
            </a:r>
            <a:r>
              <a:rPr lang="ru-RU" sz="2400" dirty="0">
                <a:solidFill>
                  <a:srgbClr val="002060"/>
                </a:solidFill>
              </a:rPr>
              <a:t>из </a:t>
            </a:r>
            <a:r>
              <a:rPr lang="ru-RU" sz="2400" dirty="0" smtClean="0">
                <a:solidFill>
                  <a:srgbClr val="002060"/>
                </a:solidFill>
              </a:rPr>
              <a:t>уменьшаемого вычесть разность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 smtClean="0">
                <a:solidFill>
                  <a:srgbClr val="002060"/>
                </a:solidFill>
              </a:rPr>
              <a:t>Найдите </a:t>
            </a:r>
            <a:r>
              <a:rPr lang="ru-RU" sz="2400" dirty="0">
                <a:solidFill>
                  <a:srgbClr val="002060"/>
                </a:solidFill>
              </a:rPr>
              <a:t>неизвестное, </a:t>
            </a:r>
            <a:r>
              <a:rPr lang="ru-RU" sz="2400" dirty="0" smtClean="0">
                <a:solidFill>
                  <a:srgbClr val="002060"/>
                </a:solidFill>
              </a:rPr>
              <a:t>записанное буквой</a:t>
            </a:r>
            <a:r>
              <a:rPr lang="en-US" sz="2400" dirty="0" smtClean="0">
                <a:solidFill>
                  <a:srgbClr val="002060"/>
                </a:solidFill>
              </a:rPr>
              <a:t> 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 149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83.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Решение. </a:t>
            </a:r>
            <a:r>
              <a:rPr lang="ru-RU" sz="2400" dirty="0">
                <a:solidFill>
                  <a:srgbClr val="002060"/>
                </a:solidFill>
              </a:rPr>
              <a:t>149 –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83,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149 – 83, </a:t>
            </a:r>
            <a:r>
              <a:rPr lang="en-US" sz="2400" i="1" dirty="0" smtClean="0">
                <a:solidFill>
                  <a:srgbClr val="002060"/>
                </a:solidFill>
              </a:rPr>
              <a:t>x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66.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НАХОЖДЕНИЕ </a:t>
            </a:r>
            <a:r>
              <a:rPr lang="ru-RU" sz="2800" b="1" dirty="0">
                <a:solidFill>
                  <a:srgbClr val="002060"/>
                </a:solidFill>
              </a:rPr>
              <a:t>НЕИЗВЕСТНОГО </a:t>
            </a:r>
            <a:r>
              <a:rPr lang="ru-RU" sz="2800" b="1" dirty="0" smtClean="0">
                <a:solidFill>
                  <a:srgbClr val="002060"/>
                </a:solidFill>
              </a:rPr>
              <a:t>КОМПОНЕНТА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АРИФМЕТИЧЕСКИХ </a:t>
            </a:r>
            <a:r>
              <a:rPr lang="ru-RU" sz="2800" b="1" dirty="0">
                <a:solidFill>
                  <a:srgbClr val="002060"/>
                </a:solidFill>
              </a:rPr>
              <a:t>ДЕЙСТВИЙ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неизвестный множитель</a:t>
            </a:r>
            <a:r>
              <a:rPr lang="ru-RU" sz="2400" dirty="0">
                <a:solidFill>
                  <a:srgbClr val="002060"/>
                </a:solidFill>
              </a:rPr>
              <a:t>, надо произведение </a:t>
            </a:r>
            <a:r>
              <a:rPr lang="ru-RU" sz="2400" dirty="0" smtClean="0">
                <a:solidFill>
                  <a:srgbClr val="002060"/>
                </a:solidFill>
              </a:rPr>
              <a:t>разделить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известный множитель.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ПРИМЕР. Найдите неизвестное, записанное буквой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37 </a:t>
            </a:r>
            <a:r>
              <a:rPr lang="ru-RU" sz="2400" dirty="0">
                <a:solidFill>
                  <a:srgbClr val="002060"/>
                </a:solidFill>
              </a:rPr>
              <a:t>·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148.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Решение. 37 ·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148,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148 : 37,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4.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неизвестное делимое</a:t>
            </a:r>
            <a:r>
              <a:rPr lang="ru-RU" sz="2400" dirty="0">
                <a:solidFill>
                  <a:srgbClr val="002060"/>
                </a:solidFill>
              </a:rPr>
              <a:t>, надо частное умножить на </a:t>
            </a:r>
            <a:r>
              <a:rPr lang="ru-RU" sz="2400" dirty="0" smtClean="0">
                <a:solidFill>
                  <a:srgbClr val="002060"/>
                </a:solidFill>
              </a:rPr>
              <a:t>делитель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ПРИМЕР. Найдите неизвестное, записанное буквой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</a:t>
            </a:r>
            <a:r>
              <a:rPr lang="en-US" sz="2400" dirty="0" smtClean="0">
                <a:solidFill>
                  <a:srgbClr val="002060"/>
                </a:solidFill>
              </a:rPr>
              <a:t> 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: 6 = 48.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Решение.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: 6 = 48,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6 · 48,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288.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Чтобы найти </a:t>
            </a:r>
            <a:r>
              <a:rPr lang="ru-RU" sz="2400" b="1" dirty="0">
                <a:solidFill>
                  <a:srgbClr val="002060"/>
                </a:solidFill>
              </a:rPr>
              <a:t>неизвестный делитель</a:t>
            </a:r>
            <a:r>
              <a:rPr lang="ru-RU" sz="2400" dirty="0">
                <a:solidFill>
                  <a:srgbClr val="002060"/>
                </a:solidFill>
              </a:rPr>
              <a:t>, надо делимое разделить на частное.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ПРИМЕР. Найдите неизвестное, записанное буквой а, в </a:t>
            </a:r>
            <a:r>
              <a:rPr lang="ru-RU" sz="2400" dirty="0" smtClean="0">
                <a:solidFill>
                  <a:srgbClr val="002060"/>
                </a:solidFill>
              </a:rPr>
              <a:t>выражении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369 </a:t>
            </a:r>
            <a:r>
              <a:rPr lang="ru-RU" sz="2400" dirty="0">
                <a:solidFill>
                  <a:srgbClr val="002060"/>
                </a:solidFill>
              </a:rPr>
              <a:t>: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123.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Решение. 369 :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123,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369 : 123, </a:t>
            </a:r>
            <a:r>
              <a:rPr lang="en-US" sz="2400" dirty="0" smtClean="0">
                <a:solidFill>
                  <a:srgbClr val="002060"/>
                </a:solidFill>
              </a:rPr>
              <a:t>x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= 3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32819"/>
            <a:ext cx="1068629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959798"/>
            <a:ext cx="9310514" cy="470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Из двух дробей с одинаковыми знаменателями больше та дробь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у </a:t>
            </a:r>
            <a:r>
              <a:rPr lang="ru-RU" sz="2400" dirty="0">
                <a:solidFill>
                  <a:srgbClr val="002060"/>
                </a:solidFill>
              </a:rPr>
              <a:t>которой больше числитель.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428093"/>
            <a:ext cx="42481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96" y="2428093"/>
            <a:ext cx="4205287" cy="5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70" y="2998247"/>
            <a:ext cx="8393803" cy="353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63" y="1959798"/>
            <a:ext cx="8178874" cy="469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56" y="2636912"/>
            <a:ext cx="9846088" cy="235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2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060848"/>
            <a:ext cx="88201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414588"/>
            <a:ext cx="10279701" cy="238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8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376" y="1556792"/>
            <a:ext cx="11375057" cy="4536504"/>
          </a:xfrm>
        </p:spPr>
        <p:txBody>
          <a:bodyPr/>
          <a:lstStyle/>
          <a:p>
            <a:pPr algn="ctr"/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выполнения работы – 60 минут.</a:t>
            </a: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заданий.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6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348880"/>
            <a:ext cx="9782885" cy="28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436578"/>
            <a:ext cx="11665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ОБЫКНОВЕННЫЕ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636912"/>
            <a:ext cx="847163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9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369529"/>
            <a:ext cx="8280920" cy="53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сложить (вычесть) десятичные дроби</a:t>
            </a:r>
            <a:r>
              <a:rPr lang="ru-RU" sz="2800" dirty="0">
                <a:solidFill>
                  <a:srgbClr val="002060"/>
                </a:solidFill>
              </a:rPr>
              <a:t>, нужно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1) уравнять в этих дробях количество знаков после запятой;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записать их друг под другом так, чтобы запятая была </a:t>
            </a:r>
            <a:r>
              <a:rPr lang="ru-RU" sz="2800" dirty="0" smtClean="0">
                <a:solidFill>
                  <a:srgbClr val="002060"/>
                </a:solidFill>
              </a:rPr>
              <a:t>записана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под </a:t>
            </a:r>
            <a:r>
              <a:rPr lang="ru-RU" sz="2800" dirty="0">
                <a:solidFill>
                  <a:srgbClr val="002060"/>
                </a:solidFill>
              </a:rPr>
              <a:t>запятой;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3) выполнить сложение (вычитание), не обращая внимания на </a:t>
            </a:r>
            <a:r>
              <a:rPr lang="ru-RU" sz="2800" dirty="0" smtClean="0">
                <a:solidFill>
                  <a:srgbClr val="002060"/>
                </a:solidFill>
              </a:rPr>
              <a:t>запятую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4) поставить в ответе запятую под запятой в данных дробях.</a:t>
            </a:r>
          </a:p>
        </p:txBody>
      </p:sp>
    </p:spTree>
    <p:extLst>
      <p:ext uri="{BB962C8B-B14F-4D97-AF65-F5344CB8AC3E}">
        <p14:creationId xmlns:p14="http://schemas.microsoft.com/office/powerpoint/2010/main" val="7811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</a:t>
            </a:r>
            <a:r>
              <a:rPr lang="ru-RU" sz="2800" b="1" dirty="0" smtClean="0">
                <a:solidFill>
                  <a:srgbClr val="002060"/>
                </a:solidFill>
              </a:rPr>
              <a:t>ДРОБИ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2420887"/>
            <a:ext cx="8162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5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ОКРУГЛЕНИЕ ДЕСЯТИЧНЫХ ДРОБЕЙ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1) Если первая отброшенная или заменённая нулём цифра равна 5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6</a:t>
            </a:r>
            <a:r>
              <a:rPr lang="ru-RU" sz="2800" dirty="0">
                <a:solidFill>
                  <a:srgbClr val="002060"/>
                </a:solidFill>
              </a:rPr>
              <a:t>, 7, 8, 9, то стоящую перед ней цифру увеличивают на 1.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Если первая отброшенная или заменённая нулём цифра равна 0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1</a:t>
            </a:r>
            <a:r>
              <a:rPr lang="ru-RU" sz="2800" dirty="0">
                <a:solidFill>
                  <a:srgbClr val="002060"/>
                </a:solidFill>
              </a:rPr>
              <a:t>, 2, 3, 4, то стоящую перед ней цифру оставляют без изменения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ПРИМЕР.</a:t>
            </a:r>
            <a:r>
              <a:rPr lang="ru-RU" sz="2800" dirty="0">
                <a:solidFill>
                  <a:srgbClr val="002060"/>
                </a:solidFill>
              </a:rPr>
              <a:t> Округлите: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251,73 до десятых;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4,547 до сотых;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5840" y="414908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Решение.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</a:t>
            </a:r>
            <a:r>
              <a:rPr lang="ru-RU" sz="2800" dirty="0" smtClean="0">
                <a:solidFill>
                  <a:srgbClr val="002060"/>
                </a:solidFill>
              </a:rPr>
              <a:t>251,7</a:t>
            </a:r>
            <a:r>
              <a:rPr lang="ru-RU" sz="2800" b="1" u="sng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≈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251,7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</a:t>
            </a:r>
            <a:r>
              <a:rPr lang="ru-RU" sz="2800" dirty="0" smtClean="0">
                <a:solidFill>
                  <a:srgbClr val="002060"/>
                </a:solidFill>
              </a:rPr>
              <a:t>4,54</a:t>
            </a:r>
            <a:r>
              <a:rPr lang="ru-RU" sz="2800" b="1" u="sng" dirty="0" smtClean="0">
                <a:solidFill>
                  <a:srgbClr val="002060"/>
                </a:solidFill>
              </a:rPr>
              <a:t>7</a:t>
            </a:r>
            <a:r>
              <a:rPr lang="ru-RU" sz="2800" dirty="0">
                <a:solidFill>
                  <a:srgbClr val="002060"/>
                </a:solidFill>
              </a:rPr>
              <a:t> ≈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4,55;</a:t>
            </a:r>
          </a:p>
        </p:txBody>
      </p:sp>
    </p:spTree>
    <p:extLst>
      <p:ext uri="{BB962C8B-B14F-4D97-AF65-F5344CB8AC3E}">
        <p14:creationId xmlns:p14="http://schemas.microsoft.com/office/powerpoint/2010/main" val="25511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628800"/>
            <a:ext cx="11161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умножить десятичную дробь на натуральное число,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умножить её на это число, не обращая внимания на запятую;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в полученном произведении отделить запятой столько цифр справа,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сколько их отделено запятой в десятичной дроби.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ПРИМЕР. Найдите значение выражения 2,34 · 13.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4491676"/>
            <a:ext cx="7115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372780"/>
            <a:ext cx="11161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разделить десятичную дробь на натуральное число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разделить дробь на это число, не обращая внимания на запятую;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поставить в частном запятую, когда кончится деление целой части.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</a:t>
            </a:r>
            <a:r>
              <a:rPr lang="ru-RU" sz="2800" dirty="0">
                <a:solidFill>
                  <a:srgbClr val="002060"/>
                </a:solidFill>
              </a:rPr>
              <a:t>. Найдите значение выражения 662,4 : 36.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Решение.</a:t>
            </a:r>
            <a:r>
              <a:rPr lang="ru-RU" sz="2800" dirty="0">
                <a:solidFill>
                  <a:srgbClr val="002060"/>
                </a:solidFill>
              </a:rPr>
              <a:t> 662,4 : 36 = 18,4.</a:t>
            </a:r>
          </a:p>
        </p:txBody>
      </p:sp>
    </p:spTree>
    <p:extLst>
      <p:ext uri="{BB962C8B-B14F-4D97-AF65-F5344CB8AC3E}">
        <p14:creationId xmlns:p14="http://schemas.microsoft.com/office/powerpoint/2010/main" val="7382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380" y="1372780"/>
            <a:ext cx="1116124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ДЕСЯТИЧНЫЕ ДРОБИ</a:t>
            </a:r>
          </a:p>
          <a:p>
            <a:pPr algn="ctr"/>
            <a:endParaRPr lang="en-US" sz="1200" b="1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разделить десятичную дробь на натуральное число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разделить дробь на это число, не обращая внимания на запятую;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поставить в частном запятую, когда кончится деление целой части.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</a:t>
            </a:r>
            <a:r>
              <a:rPr lang="ru-RU" sz="2800" dirty="0">
                <a:solidFill>
                  <a:srgbClr val="002060"/>
                </a:solidFill>
              </a:rPr>
              <a:t>. Найдите значение выражения 662,4 : 36.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Решение.</a:t>
            </a:r>
            <a:r>
              <a:rPr lang="ru-RU" sz="2800" dirty="0">
                <a:solidFill>
                  <a:srgbClr val="002060"/>
                </a:solidFill>
              </a:rPr>
              <a:t> 662,4 : 36 = 18,4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разделить число на десятичную дробь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в делимом и в делителе перенести запятую вправо на </a:t>
            </a:r>
            <a:r>
              <a:rPr lang="ru-RU" sz="2800" dirty="0" smtClean="0">
                <a:solidFill>
                  <a:srgbClr val="002060"/>
                </a:solidFill>
              </a:rPr>
              <a:t>столько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цифр</a:t>
            </a:r>
            <a:r>
              <a:rPr lang="ru-RU" sz="2800" dirty="0">
                <a:solidFill>
                  <a:srgbClr val="002060"/>
                </a:solidFill>
              </a:rPr>
              <a:t>, сколько их после запятой в делителе;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после этого выполнить деление на натуральное число.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ПРИМЕР. </a:t>
            </a:r>
            <a:r>
              <a:rPr lang="ru-RU" sz="2800" dirty="0">
                <a:solidFill>
                  <a:srgbClr val="002060"/>
                </a:solidFill>
              </a:rPr>
              <a:t>Найдите значение выражения 10 872 : 3,6.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Решение. </a:t>
            </a:r>
            <a:r>
              <a:rPr lang="ru-RU" sz="2800" dirty="0">
                <a:solidFill>
                  <a:srgbClr val="002060"/>
                </a:solidFill>
              </a:rPr>
              <a:t>10 872 : 3,6 = 108 720 : 36 = 3020.</a:t>
            </a:r>
          </a:p>
        </p:txBody>
      </p:sp>
    </p:spTree>
    <p:extLst>
      <p:ext uri="{BB962C8B-B14F-4D97-AF65-F5344CB8AC3E}">
        <p14:creationId xmlns:p14="http://schemas.microsoft.com/office/powerpoint/2010/main" val="27679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72780"/>
            <a:ext cx="11737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СРЕДНЕЕ АРИФМЕТИЧЕСКОЕ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найти среднее арифметическое нескольких чисел</a:t>
            </a:r>
            <a:r>
              <a:rPr lang="ru-RU" sz="2800" dirty="0">
                <a:solidFill>
                  <a:srgbClr val="002060"/>
                </a:solidFill>
              </a:rPr>
              <a:t>, надо: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1) найти сумму этих чисел;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2) разделить полученную сумму на число слагаемых.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ПРИМЕР. </a:t>
            </a:r>
            <a:r>
              <a:rPr lang="ru-RU" sz="2800" dirty="0">
                <a:solidFill>
                  <a:srgbClr val="002060"/>
                </a:solidFill>
              </a:rPr>
              <a:t>Найдите среднее арифметическое чисел 12, 19, 11, 24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73 </a:t>
            </a:r>
            <a:r>
              <a:rPr lang="ru-RU" sz="2800" dirty="0">
                <a:solidFill>
                  <a:srgbClr val="002060"/>
                </a:solidFill>
              </a:rPr>
              <a:t>и 65.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2" y="4058904"/>
            <a:ext cx="77971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479376" y="1556792"/>
            <a:ext cx="11375057" cy="4536504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пользоваться учебниками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справочниками</a:t>
            </a:r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калькулятором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пользоваться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черновиком.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черновике проверяться</a:t>
            </a:r>
          </a:p>
          <a:p>
            <a:pPr algn="ctr"/>
            <a:r>
              <a:rPr lang="ru-RU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оцениваться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будут.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72780"/>
            <a:ext cx="11737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НАХОЖДЕНИЕ ЧАСТИ ОТ ЧИСЛА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12" y="2044005"/>
            <a:ext cx="11820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Чтобы </a:t>
            </a:r>
            <a:r>
              <a:rPr lang="ru-RU" sz="2400" b="1" dirty="0">
                <a:solidFill>
                  <a:srgbClr val="002060"/>
                </a:solidFill>
              </a:rPr>
              <a:t>найти дробь от числа</a:t>
            </a:r>
            <a:r>
              <a:rPr lang="ru-RU" sz="2400" dirty="0">
                <a:solidFill>
                  <a:srgbClr val="002060"/>
                </a:solidFill>
              </a:rPr>
              <a:t>, надо умножить число на эту дробь.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ПРИМЕР. </a:t>
            </a:r>
            <a:r>
              <a:rPr lang="ru-RU" sz="2400" dirty="0">
                <a:solidFill>
                  <a:srgbClr val="002060"/>
                </a:solidFill>
              </a:rPr>
              <a:t>Найдите треть от 90.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2909888"/>
            <a:ext cx="102584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0" y="1340768"/>
            <a:ext cx="10515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6" y="2132856"/>
            <a:ext cx="10629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7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00808"/>
            <a:ext cx="10506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6" y="2537963"/>
            <a:ext cx="110546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7" y="1340768"/>
            <a:ext cx="924842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4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325979"/>
            <a:ext cx="9758063" cy="524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36104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№ 13. На </a:t>
            </a:r>
            <a:r>
              <a:rPr lang="ru-RU" sz="2000" dirty="0">
                <a:solidFill>
                  <a:srgbClr val="002060"/>
                </a:solidFill>
              </a:rPr>
              <a:t>доске было написано двузначное число. Саша переставил </a:t>
            </a:r>
            <a:r>
              <a:rPr lang="ru-RU" sz="2000" dirty="0" smtClean="0">
                <a:solidFill>
                  <a:srgbClr val="002060"/>
                </a:solidFill>
              </a:rPr>
              <a:t>цифры</a:t>
            </a:r>
            <a:r>
              <a:rPr lang="ru-RU" sz="2000" dirty="0">
                <a:solidFill>
                  <a:srgbClr val="002060"/>
                </a:solidFill>
              </a:rPr>
              <a:t>, и полученное число увеличилось в 1,75 раза. Какое </a:t>
            </a:r>
            <a:r>
              <a:rPr lang="ru-RU" sz="2000" dirty="0" smtClean="0">
                <a:solidFill>
                  <a:srgbClr val="002060"/>
                </a:solidFill>
              </a:rPr>
              <a:t>двузначное </a:t>
            </a:r>
            <a:r>
              <a:rPr lang="ru-RU" sz="2000" dirty="0">
                <a:solidFill>
                  <a:srgbClr val="002060"/>
                </a:solidFill>
              </a:rPr>
              <a:t>число было записано первоначально?</a:t>
            </a:r>
          </a:p>
        </p:txBody>
      </p:sp>
    </p:spTree>
    <p:extLst>
      <p:ext uri="{BB962C8B-B14F-4D97-AF65-F5344CB8AC3E}">
        <p14:creationId xmlns:p14="http://schemas.microsoft.com/office/powerpoint/2010/main" val="39988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36104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№ 13. На </a:t>
            </a:r>
            <a:r>
              <a:rPr lang="ru-RU" sz="2000" dirty="0">
                <a:solidFill>
                  <a:srgbClr val="002060"/>
                </a:solidFill>
              </a:rPr>
              <a:t>доске было написано двузначное число. Саша переставил </a:t>
            </a:r>
            <a:r>
              <a:rPr lang="ru-RU" sz="2000" dirty="0" smtClean="0">
                <a:solidFill>
                  <a:srgbClr val="002060"/>
                </a:solidFill>
              </a:rPr>
              <a:t>цифры</a:t>
            </a:r>
            <a:r>
              <a:rPr lang="ru-RU" sz="2000" dirty="0">
                <a:solidFill>
                  <a:srgbClr val="002060"/>
                </a:solidFill>
              </a:rPr>
              <a:t>, и полученное число увеличилось в 1,75 раза. Какое </a:t>
            </a:r>
            <a:r>
              <a:rPr lang="ru-RU" sz="2000" dirty="0" smtClean="0">
                <a:solidFill>
                  <a:srgbClr val="002060"/>
                </a:solidFill>
              </a:rPr>
              <a:t>двузначное </a:t>
            </a:r>
            <a:r>
              <a:rPr lang="ru-RU" sz="2000" dirty="0">
                <a:solidFill>
                  <a:srgbClr val="002060"/>
                </a:solidFill>
              </a:rPr>
              <a:t>число было записано первоначально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Решение.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Запись любого двузначного числа: </a:t>
            </a:r>
            <a:r>
              <a:rPr lang="en-US" sz="2000" dirty="0" smtClean="0">
                <a:solidFill>
                  <a:srgbClr val="002060"/>
                </a:solidFill>
              </a:rPr>
              <a:t>10a + b</a:t>
            </a:r>
            <a:r>
              <a:rPr lang="ru-RU" sz="2000" dirty="0" smtClean="0">
                <a:solidFill>
                  <a:srgbClr val="002060"/>
                </a:solidFill>
              </a:rPr>
              <a:t>, где 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 цифра десятков, а 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 цифра единиц.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Если цифры переставить, как это сделал Саша, то получится новое число: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10b+a</a:t>
            </a:r>
            <a:r>
              <a:rPr lang="ru-RU" sz="2000" dirty="0" smtClean="0">
                <a:solidFill>
                  <a:srgbClr val="002060"/>
                </a:solidFill>
              </a:rPr>
              <a:t>, которое по условию больше написанного на доске в 1,75 раз.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36104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№ 13. На </a:t>
            </a:r>
            <a:r>
              <a:rPr lang="ru-RU" sz="2000" dirty="0">
                <a:solidFill>
                  <a:srgbClr val="002060"/>
                </a:solidFill>
              </a:rPr>
              <a:t>доске было написано двузначное число. Саша переставил </a:t>
            </a:r>
            <a:r>
              <a:rPr lang="ru-RU" sz="2000" dirty="0" smtClean="0">
                <a:solidFill>
                  <a:srgbClr val="002060"/>
                </a:solidFill>
              </a:rPr>
              <a:t>цифры</a:t>
            </a:r>
            <a:r>
              <a:rPr lang="ru-RU" sz="2000" dirty="0">
                <a:solidFill>
                  <a:srgbClr val="002060"/>
                </a:solidFill>
              </a:rPr>
              <a:t>, и полученное число увеличилось в 1,75 раза. Какое </a:t>
            </a:r>
            <a:r>
              <a:rPr lang="ru-RU" sz="2000" dirty="0" smtClean="0">
                <a:solidFill>
                  <a:srgbClr val="002060"/>
                </a:solidFill>
              </a:rPr>
              <a:t>двузначное </a:t>
            </a:r>
            <a:r>
              <a:rPr lang="ru-RU" sz="2000" dirty="0">
                <a:solidFill>
                  <a:srgbClr val="002060"/>
                </a:solidFill>
              </a:rPr>
              <a:t>число было записано первоначально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Решение.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Запись любого двузначного числа: </a:t>
            </a:r>
            <a:r>
              <a:rPr lang="en-US" sz="2000" dirty="0" smtClean="0">
                <a:solidFill>
                  <a:srgbClr val="002060"/>
                </a:solidFill>
              </a:rPr>
              <a:t>10a + b</a:t>
            </a:r>
            <a:r>
              <a:rPr lang="ru-RU" sz="2000" dirty="0" smtClean="0">
                <a:solidFill>
                  <a:srgbClr val="002060"/>
                </a:solidFill>
              </a:rPr>
              <a:t>, где 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 цифра десятков, а 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 цифра единиц.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Если цифры переставить, как это сделал Саша, то получится новое число: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10b+a</a:t>
            </a:r>
            <a:r>
              <a:rPr lang="ru-RU" sz="2000" dirty="0" smtClean="0">
                <a:solidFill>
                  <a:srgbClr val="002060"/>
                </a:solidFill>
              </a:rPr>
              <a:t>, которое по условию больше написанного на доске в 1,75 раз.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Составим уравнение: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1,75(10</a:t>
            </a:r>
            <a:r>
              <a:rPr lang="en-US" sz="2000" dirty="0" smtClean="0">
                <a:solidFill>
                  <a:srgbClr val="002060"/>
                </a:solidFill>
              </a:rPr>
              <a:t>a + b) = 10b + a;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17,5a + 1,75b = 10b + a;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16,5a = 8,25b.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32504" y="316441"/>
            <a:ext cx="1210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10"/>
          <a:stretch/>
        </p:blipFill>
        <p:spPr bwMode="auto">
          <a:xfrm>
            <a:off x="1104900" y="1381125"/>
            <a:ext cx="9982200" cy="6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1573" y="3284984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заданий.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решение каждого из заданий 1–8, 10,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оценивается 1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баллом.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считается выполненным верно, если ученик дал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верный ответ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1888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записал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число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671888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правильную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величину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671888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изобразил правильный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рисунок.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заданий 9, 11, 13 оценивается от 0 до 2 баллов.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балл – 16.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64" y="2060812"/>
            <a:ext cx="9839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36104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№ 13. На </a:t>
            </a:r>
            <a:r>
              <a:rPr lang="ru-RU" sz="2000" dirty="0">
                <a:solidFill>
                  <a:srgbClr val="002060"/>
                </a:solidFill>
              </a:rPr>
              <a:t>доске было написано двузначное число. Саша переставил </a:t>
            </a:r>
            <a:r>
              <a:rPr lang="ru-RU" sz="2000" dirty="0" smtClean="0">
                <a:solidFill>
                  <a:srgbClr val="002060"/>
                </a:solidFill>
              </a:rPr>
              <a:t>цифры</a:t>
            </a:r>
            <a:r>
              <a:rPr lang="ru-RU" sz="2000" dirty="0">
                <a:solidFill>
                  <a:srgbClr val="002060"/>
                </a:solidFill>
              </a:rPr>
              <a:t>, и полученное число увеличилось в 1,75 раза. Какое </a:t>
            </a:r>
            <a:r>
              <a:rPr lang="ru-RU" sz="2000" dirty="0" smtClean="0">
                <a:solidFill>
                  <a:srgbClr val="002060"/>
                </a:solidFill>
              </a:rPr>
              <a:t>двузначное </a:t>
            </a:r>
            <a:r>
              <a:rPr lang="ru-RU" sz="2000" dirty="0">
                <a:solidFill>
                  <a:srgbClr val="002060"/>
                </a:solidFill>
              </a:rPr>
              <a:t>число было записано первоначально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Решение.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Запись любого двузначного числа: </a:t>
            </a:r>
            <a:r>
              <a:rPr lang="en-US" sz="2000" dirty="0" smtClean="0">
                <a:solidFill>
                  <a:srgbClr val="002060"/>
                </a:solidFill>
              </a:rPr>
              <a:t>10a + b</a:t>
            </a:r>
            <a:r>
              <a:rPr lang="ru-RU" sz="2000" dirty="0" smtClean="0">
                <a:solidFill>
                  <a:srgbClr val="002060"/>
                </a:solidFill>
              </a:rPr>
              <a:t>, где 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 цифра десятков, а 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 цифра единиц.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Если цифры переставить, как это сделал Саша, то получится новое число: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10b+a</a:t>
            </a:r>
            <a:r>
              <a:rPr lang="ru-RU" sz="2000" dirty="0" smtClean="0">
                <a:solidFill>
                  <a:srgbClr val="002060"/>
                </a:solidFill>
              </a:rPr>
              <a:t>, которое по условию больше написанного на доске в 1,75 раз.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Составим уравнение: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1,75(10</a:t>
            </a:r>
            <a:r>
              <a:rPr lang="en-US" sz="2000" dirty="0" smtClean="0">
                <a:solidFill>
                  <a:srgbClr val="002060"/>
                </a:solidFill>
              </a:rPr>
              <a:t>a + b) = 10b + a;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17,5a + 1,75b = 10b + a;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16,5a = 8,25b.  </a:t>
            </a:r>
            <a:r>
              <a:rPr lang="ru-RU" sz="2000" dirty="0" smtClean="0">
                <a:solidFill>
                  <a:srgbClr val="002060"/>
                </a:solidFill>
              </a:rPr>
              <a:t>Умножим обе части уравнения на 100, получим: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1650</a:t>
            </a:r>
            <a:r>
              <a:rPr lang="en-US" sz="2000" dirty="0" smtClean="0">
                <a:solidFill>
                  <a:srgbClr val="002060"/>
                </a:solidFill>
              </a:rPr>
              <a:t>a = 825b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3610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№ 13. На </a:t>
            </a:r>
            <a:r>
              <a:rPr lang="ru-RU" sz="2000" dirty="0">
                <a:solidFill>
                  <a:srgbClr val="002060"/>
                </a:solidFill>
              </a:rPr>
              <a:t>доске было написано двузначное число. Саша переставил </a:t>
            </a:r>
            <a:r>
              <a:rPr lang="ru-RU" sz="2000" dirty="0" smtClean="0">
                <a:solidFill>
                  <a:srgbClr val="002060"/>
                </a:solidFill>
              </a:rPr>
              <a:t>цифры</a:t>
            </a:r>
            <a:r>
              <a:rPr lang="ru-RU" sz="2000" dirty="0">
                <a:solidFill>
                  <a:srgbClr val="002060"/>
                </a:solidFill>
              </a:rPr>
              <a:t>, и полученное число увеличилось в 1,75 раза. Какое </a:t>
            </a:r>
            <a:r>
              <a:rPr lang="ru-RU" sz="2000" dirty="0" smtClean="0">
                <a:solidFill>
                  <a:srgbClr val="002060"/>
                </a:solidFill>
              </a:rPr>
              <a:t>двузначное </a:t>
            </a:r>
            <a:r>
              <a:rPr lang="ru-RU" sz="2000" dirty="0">
                <a:solidFill>
                  <a:srgbClr val="002060"/>
                </a:solidFill>
              </a:rPr>
              <a:t>число было записано первоначально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Решение.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Запись любого двузначного числа: </a:t>
            </a:r>
            <a:r>
              <a:rPr lang="en-US" sz="2000" dirty="0" smtClean="0">
                <a:solidFill>
                  <a:srgbClr val="002060"/>
                </a:solidFill>
              </a:rPr>
              <a:t>10a + b</a:t>
            </a:r>
            <a:r>
              <a:rPr lang="ru-RU" sz="2000" dirty="0" smtClean="0">
                <a:solidFill>
                  <a:srgbClr val="002060"/>
                </a:solidFill>
              </a:rPr>
              <a:t>, где 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 цифра десятков, а 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 цифра единиц.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Если цифры переставить, как это сделал Саша, то получится новое число: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10b+a</a:t>
            </a:r>
            <a:r>
              <a:rPr lang="ru-RU" sz="2000" dirty="0" smtClean="0">
                <a:solidFill>
                  <a:srgbClr val="002060"/>
                </a:solidFill>
              </a:rPr>
              <a:t>, которое по условию больше написанного на доске в 1,75 раз.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Составим уравнение: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1,75(10</a:t>
            </a:r>
            <a:r>
              <a:rPr lang="en-US" sz="2000" dirty="0" smtClean="0">
                <a:solidFill>
                  <a:srgbClr val="002060"/>
                </a:solidFill>
              </a:rPr>
              <a:t>a + b) = 10b + a;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17,5a + 1,75b = 10b + a;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16,5a = 8,25b.  </a:t>
            </a:r>
            <a:r>
              <a:rPr lang="ru-RU" sz="2000" dirty="0" smtClean="0">
                <a:solidFill>
                  <a:srgbClr val="002060"/>
                </a:solidFill>
              </a:rPr>
              <a:t>Умножим обе части уравнения на 100, получим: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1650</a:t>
            </a:r>
            <a:r>
              <a:rPr lang="en-US" sz="2000" dirty="0" smtClean="0">
                <a:solidFill>
                  <a:srgbClr val="002060"/>
                </a:solidFill>
              </a:rPr>
              <a:t>a = 825b</a:t>
            </a:r>
            <a:r>
              <a:rPr lang="ru-RU" sz="2000" dirty="0" smtClean="0">
                <a:solidFill>
                  <a:srgbClr val="002060"/>
                </a:solidFill>
              </a:rPr>
              <a:t>. Разделим обе части уравнения на 825, получим: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a = b</a:t>
            </a:r>
            <a:r>
              <a:rPr lang="ru-RU" sz="2000" dirty="0" smtClean="0">
                <a:solidFill>
                  <a:srgbClr val="002060"/>
                </a:solidFill>
              </a:rPr>
              <a:t>. То есть цифра единиц написанного на доске числа в два раза больше цифры десятков. Этому условию соответствую двузначные числа 12; 24; 36 и 48.</a:t>
            </a:r>
          </a:p>
          <a:p>
            <a:endParaRPr lang="ru-RU" sz="11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Ответ: </a:t>
            </a:r>
            <a:r>
              <a:rPr lang="ru-RU" sz="2000" dirty="0">
                <a:solidFill>
                  <a:srgbClr val="002060"/>
                </a:solidFill>
              </a:rPr>
              <a:t>12; 24; 36 и 48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991698"/>
            <a:ext cx="4459706" cy="35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57706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№ 12. На рисунке 1 изображены две окружности одинакового радиуса</a:t>
            </a:r>
            <a:r>
              <a:rPr lang="ru-RU" sz="2000" dirty="0" smtClean="0">
                <a:solidFill>
                  <a:srgbClr val="002060"/>
                </a:solidFill>
              </a:rPr>
              <a:t>. Они </a:t>
            </a:r>
            <a:r>
              <a:rPr lang="ru-RU" sz="2000" dirty="0">
                <a:solidFill>
                  <a:srgbClr val="002060"/>
                </a:solidFill>
              </a:rPr>
              <a:t>разбивают плоскость на четыре части. На свободном </a:t>
            </a:r>
            <a:r>
              <a:rPr lang="ru-RU" sz="2000" dirty="0" smtClean="0">
                <a:solidFill>
                  <a:srgbClr val="002060"/>
                </a:solidFill>
              </a:rPr>
              <a:t>поле справа</a:t>
            </a:r>
            <a:r>
              <a:rPr lang="ru-RU" sz="2000" dirty="0">
                <a:solidFill>
                  <a:srgbClr val="002060"/>
                </a:solidFill>
              </a:rPr>
              <a:t>, обозначенном как рисунок 2, нарисуйте две </a:t>
            </a:r>
            <a:r>
              <a:rPr lang="ru-RU" sz="2000" dirty="0" smtClean="0">
                <a:solidFill>
                  <a:srgbClr val="002060"/>
                </a:solidFill>
              </a:rPr>
              <a:t>окружности так</a:t>
            </a:r>
            <a:r>
              <a:rPr lang="ru-RU" sz="2000" dirty="0">
                <a:solidFill>
                  <a:srgbClr val="002060"/>
                </a:solidFill>
              </a:rPr>
              <a:t>, чтобы они разбивали плоскость на две части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417403"/>
            <a:ext cx="3647728" cy="26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991698"/>
            <a:ext cx="4459706" cy="35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57706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№ 12. На рисунке 1 изображены две окружности одинакового радиуса</a:t>
            </a:r>
            <a:r>
              <a:rPr lang="ru-RU" sz="2000" dirty="0" smtClean="0">
                <a:solidFill>
                  <a:srgbClr val="002060"/>
                </a:solidFill>
              </a:rPr>
              <a:t>. Они </a:t>
            </a:r>
            <a:r>
              <a:rPr lang="ru-RU" sz="2000" dirty="0">
                <a:solidFill>
                  <a:srgbClr val="002060"/>
                </a:solidFill>
              </a:rPr>
              <a:t>разбивают плоскость на четыре части. На свободном </a:t>
            </a:r>
            <a:r>
              <a:rPr lang="ru-RU" sz="2000" dirty="0" smtClean="0">
                <a:solidFill>
                  <a:srgbClr val="002060"/>
                </a:solidFill>
              </a:rPr>
              <a:t>поле справа</a:t>
            </a:r>
            <a:r>
              <a:rPr lang="ru-RU" sz="2000" dirty="0">
                <a:solidFill>
                  <a:srgbClr val="002060"/>
                </a:solidFill>
              </a:rPr>
              <a:t>, обозначенном как рисунок 2, нарисуйте две </a:t>
            </a:r>
            <a:r>
              <a:rPr lang="ru-RU" sz="2000" dirty="0" smtClean="0">
                <a:solidFill>
                  <a:srgbClr val="002060"/>
                </a:solidFill>
              </a:rPr>
              <a:t>окружности так</a:t>
            </a:r>
            <a:r>
              <a:rPr lang="ru-RU" sz="2000" dirty="0">
                <a:solidFill>
                  <a:srgbClr val="002060"/>
                </a:solidFill>
              </a:rPr>
              <a:t>, чтобы они разбивали плоскость на две части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417403"/>
            <a:ext cx="3647728" cy="26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066822" y="3395720"/>
            <a:ext cx="2160240" cy="2160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2991698"/>
            <a:ext cx="4459706" cy="35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957706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№ 12. На рисунке 1 изображены две окружности одинакового радиуса</a:t>
            </a:r>
            <a:r>
              <a:rPr lang="ru-RU" sz="2000" dirty="0" smtClean="0">
                <a:solidFill>
                  <a:srgbClr val="002060"/>
                </a:solidFill>
              </a:rPr>
              <a:t>. Они </a:t>
            </a:r>
            <a:r>
              <a:rPr lang="ru-RU" sz="2000" dirty="0">
                <a:solidFill>
                  <a:srgbClr val="002060"/>
                </a:solidFill>
              </a:rPr>
              <a:t>разбивают плоскость на четыре части. На свободном </a:t>
            </a:r>
            <a:r>
              <a:rPr lang="ru-RU" sz="2000" dirty="0" smtClean="0">
                <a:solidFill>
                  <a:srgbClr val="002060"/>
                </a:solidFill>
              </a:rPr>
              <a:t>поле справа</a:t>
            </a:r>
            <a:r>
              <a:rPr lang="ru-RU" sz="2000" dirty="0">
                <a:solidFill>
                  <a:srgbClr val="002060"/>
                </a:solidFill>
              </a:rPr>
              <a:t>, обозначенном как рисунок 2, нарисуйте две </a:t>
            </a:r>
            <a:r>
              <a:rPr lang="ru-RU" sz="2000" dirty="0" smtClean="0">
                <a:solidFill>
                  <a:srgbClr val="002060"/>
                </a:solidFill>
              </a:rPr>
              <a:t>окружности так</a:t>
            </a:r>
            <a:r>
              <a:rPr lang="ru-RU" sz="2000" dirty="0">
                <a:solidFill>
                  <a:srgbClr val="002060"/>
                </a:solidFill>
              </a:rPr>
              <a:t>, чтобы они разбивали плоскость на две части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3417403"/>
            <a:ext cx="3647728" cy="26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066822" y="3395720"/>
            <a:ext cx="2160240" cy="2160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66822" y="3402194"/>
            <a:ext cx="2160240" cy="216024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29" y="4325151"/>
            <a:ext cx="276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59" y="3466791"/>
            <a:ext cx="238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772022"/>
            <a:ext cx="8034425" cy="44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92" y="1602133"/>
            <a:ext cx="8170882" cy="477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5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276872"/>
            <a:ext cx="82010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7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484784"/>
            <a:ext cx="7277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190604"/>
            <a:ext cx="8585199" cy="239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931640"/>
            <a:ext cx="108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умножить </a:t>
            </a:r>
            <a:r>
              <a:rPr lang="ru-RU" sz="2800" b="1">
                <a:solidFill>
                  <a:srgbClr val="002060"/>
                </a:solidFill>
              </a:rPr>
              <a:t>число </a:t>
            </a:r>
            <a:r>
              <a:rPr lang="ru-RU" sz="2800" b="1" smtClean="0">
                <a:solidFill>
                  <a:srgbClr val="002060"/>
                </a:solidFill>
              </a:rPr>
              <a:t>на </a:t>
            </a:r>
            <a:r>
              <a:rPr lang="ru-RU" sz="2800" b="1" dirty="0">
                <a:solidFill>
                  <a:srgbClr val="002060"/>
                </a:solidFill>
              </a:rPr>
              <a:t>произведение двух чисел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можно сначала </a:t>
            </a:r>
            <a:r>
              <a:rPr lang="ru-RU" sz="2800" dirty="0" smtClean="0">
                <a:solidFill>
                  <a:srgbClr val="002060"/>
                </a:solidFill>
              </a:rPr>
              <a:t>умножить </a:t>
            </a:r>
            <a:r>
              <a:rPr lang="ru-RU" sz="2800">
                <a:solidFill>
                  <a:srgbClr val="002060"/>
                </a:solidFill>
              </a:rPr>
              <a:t>его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первый множитель,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потом полученное произведение</a:t>
            </a:r>
          </a:p>
          <a:p>
            <a:pPr algn="ctr"/>
            <a:r>
              <a:rPr lang="ru-RU" sz="2800">
                <a:solidFill>
                  <a:srgbClr val="002060"/>
                </a:solidFill>
              </a:rPr>
              <a:t>умножить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второй </a:t>
            </a:r>
            <a:r>
              <a:rPr lang="ru-RU" sz="2800" dirty="0" smtClean="0">
                <a:solidFill>
                  <a:srgbClr val="002060"/>
                </a:solidFill>
              </a:rPr>
              <a:t>множитель</a:t>
            </a: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(сочетательное </a:t>
            </a:r>
            <a:r>
              <a:rPr lang="ru-RU" sz="2800" dirty="0">
                <a:solidFill>
                  <a:srgbClr val="002060"/>
                </a:solidFill>
              </a:rPr>
              <a:t>свойство умножения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ПРИМЕР</a:t>
            </a:r>
            <a:r>
              <a:rPr lang="ru-RU" sz="3600" b="1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25 · (4 · 16).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Решение. </a:t>
            </a:r>
            <a:r>
              <a:rPr lang="ru-RU" sz="3600" dirty="0">
                <a:solidFill>
                  <a:srgbClr val="002060"/>
                </a:solidFill>
              </a:rPr>
              <a:t>25 · (4 · 16) = (25 · 4) · 16 = 100 · 16 = 1600.</a:t>
            </a:r>
          </a:p>
        </p:txBody>
      </p:sp>
    </p:spTree>
    <p:extLst>
      <p:ext uri="{BB962C8B-B14F-4D97-AF65-F5344CB8AC3E}">
        <p14:creationId xmlns:p14="http://schemas.microsoft.com/office/powerpoint/2010/main" val="19639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85" y="1340768"/>
            <a:ext cx="72294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0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74161"/>
            <a:ext cx="7651977" cy="404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92110"/>
              </p:ext>
            </p:extLst>
          </p:nvPr>
        </p:nvGraphicFramePr>
        <p:xfrm>
          <a:off x="4151784" y="2780928"/>
          <a:ext cx="4790908" cy="195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8460"/>
                <a:gridCol w="864096"/>
                <a:gridCol w="1008112"/>
                <a:gridCol w="1152128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Аня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Сережа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Света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Лена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5 лет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8 лет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13 лет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15 лет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sym typeface="Symbol"/>
                        </a:rPr>
                        <a:t>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88088" y="51966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72264" y="519668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71830" y="51688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91744" y="5164415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2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84432" y="4581128"/>
            <a:ext cx="2036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проверочные работы. Математика. 15 типовых вариантов.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 КЛАСС.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58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34" y="1574161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9336" y="1484784"/>
            <a:ext cx="16561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ВАРИАНТ 6</a:t>
            </a:r>
          </a:p>
          <a:p>
            <a:endParaRPr lang="ru-RU" sz="1100" dirty="0" smtClean="0">
              <a:solidFill>
                <a:srgbClr val="002060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204864"/>
            <a:ext cx="8992843" cy="27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624" y="3284984"/>
            <a:ext cx="683260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Весь путь 100 %.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100% - 15% - 55% = 30% - путь, пройденный по лесу.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56 ∙ 0,3 = 16,8 (км)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1624" y="439646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16,8 км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68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551320" y="2586731"/>
            <a:ext cx="7344879" cy="18285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Черняева М. А., </a:t>
            </a:r>
            <a:r>
              <a:rPr lang="ru-RU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Доброхвалов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Р. А. Всероссийские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проверочные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работы. Математика. 15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типовых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вариантов. 6 КЛАСС.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20136" y="505604"/>
            <a:ext cx="4423190" cy="102312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ru-RU" sz="4800" b="1" dirty="0" smtClean="0">
                <a:solidFill>
                  <a:srgbClr val="014694"/>
                </a:solidFill>
              </a:rPr>
              <a:t>6 КЛАСС</a:t>
            </a:r>
            <a:endParaRPr lang="ru-RU" sz="2400" b="1" dirty="0" smtClean="0">
              <a:solidFill>
                <a:srgbClr val="014694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  <p:pic>
        <p:nvPicPr>
          <p:cNvPr id="9" name="Picture 2" descr="P:\Планы и отчеты ЦИПР\0. МЕТОДИЧЕСКИЙ ОТДЕЛ\Зубкова Екатерина Дмитриевна\вебинары\ВПР\(cover) Всероссийские проверочные работы. Математика. 15 типовых вариантов. 6 класс (Черняева М.А., Доброхвалов Р. А.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31" y="1895473"/>
            <a:ext cx="2019076" cy="290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7" y="1290367"/>
            <a:ext cx="10776520" cy="468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6309320"/>
            <a:ext cx="181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https://prosv.ru/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7752184" y="1268627"/>
            <a:ext cx="2304256" cy="7922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204864"/>
            <a:ext cx="1219200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1460798" y="692696"/>
            <a:ext cx="3998875" cy="659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1350" b="1" kern="1200">
                <a:solidFill>
                  <a:srgbClr val="2F36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smtClean="0">
                <a:solidFill>
                  <a:srgbClr val="F98420"/>
                </a:solidFill>
                <a:latin typeface="+mn-lt"/>
              </a:rPr>
              <a:t>МАТЕМАТИКА</a:t>
            </a:r>
            <a:endParaRPr lang="ru-RU" sz="2800" dirty="0">
              <a:solidFill>
                <a:srgbClr val="F9842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765706"/>
            <a:ext cx="502921" cy="50292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20" y="1412776"/>
            <a:ext cx="938008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98" y="5157192"/>
            <a:ext cx="2495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931640"/>
            <a:ext cx="10801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вычесть сумму </a:t>
            </a:r>
            <a:r>
              <a:rPr lang="ru-RU" sz="2800" b="1">
                <a:solidFill>
                  <a:srgbClr val="002060"/>
                </a:solidFill>
              </a:rPr>
              <a:t>из </a:t>
            </a:r>
            <a:r>
              <a:rPr lang="ru-RU" sz="2800" b="1" smtClean="0">
                <a:solidFill>
                  <a:srgbClr val="002060"/>
                </a:solidFill>
              </a:rPr>
              <a:t>числа</a:t>
            </a:r>
            <a:r>
              <a:rPr lang="ru-RU" sz="2800" smtClean="0">
                <a:solidFill>
                  <a:srgbClr val="002060"/>
                </a:solidFill>
              </a:rPr>
              <a:t>, </a:t>
            </a:r>
            <a:r>
              <a:rPr lang="ru-RU" sz="2800">
                <a:solidFill>
                  <a:srgbClr val="002060"/>
                </a:solidFill>
              </a:rPr>
              <a:t>можно </a:t>
            </a:r>
            <a:r>
              <a:rPr lang="ru-RU" sz="2800" smtClean="0">
                <a:solidFill>
                  <a:srgbClr val="002060"/>
                </a:solidFill>
              </a:rPr>
              <a:t>вначале </a:t>
            </a:r>
            <a:r>
              <a:rPr lang="ru-RU" sz="2800" dirty="0">
                <a:solidFill>
                  <a:srgbClr val="002060"/>
                </a:solidFill>
              </a:rPr>
              <a:t>вычесть из этого</a:t>
            </a: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числа </a:t>
            </a:r>
            <a:r>
              <a:rPr lang="ru-RU" sz="2800">
                <a:solidFill>
                  <a:srgbClr val="002060"/>
                </a:solidFill>
              </a:rPr>
              <a:t>первое </a:t>
            </a:r>
            <a:r>
              <a:rPr lang="ru-RU" sz="2800" smtClean="0">
                <a:solidFill>
                  <a:srgbClr val="002060"/>
                </a:solidFill>
              </a:rPr>
              <a:t>слагаемое</a:t>
            </a:r>
            <a:r>
              <a:rPr lang="ru-RU" sz="2800">
                <a:solidFill>
                  <a:srgbClr val="002060"/>
                </a:solidFill>
              </a:rPr>
              <a:t>, </a:t>
            </a:r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потом из </a:t>
            </a:r>
            <a:r>
              <a:rPr lang="ru-RU" sz="2800">
                <a:solidFill>
                  <a:srgbClr val="002060"/>
                </a:solidFill>
              </a:rPr>
              <a:t>полученной </a:t>
            </a:r>
            <a:r>
              <a:rPr lang="ru-RU" sz="2800" smtClean="0">
                <a:solidFill>
                  <a:srgbClr val="002060"/>
                </a:solidFill>
              </a:rPr>
              <a:t>разности </a:t>
            </a:r>
            <a:r>
              <a:rPr lang="ru-RU" sz="2800" dirty="0">
                <a:solidFill>
                  <a:srgbClr val="002060"/>
                </a:solidFill>
              </a:rPr>
              <a:t>вычесть </a:t>
            </a:r>
            <a:r>
              <a:rPr lang="ru-RU" sz="2800" smtClean="0">
                <a:solidFill>
                  <a:srgbClr val="002060"/>
                </a:solidFill>
              </a:rPr>
              <a:t>второе слагаемое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94 – (4 + 29).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Решение.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94 </a:t>
            </a:r>
            <a:r>
              <a:rPr lang="ru-RU" sz="3600" dirty="0">
                <a:solidFill>
                  <a:srgbClr val="002060"/>
                </a:solidFill>
              </a:rPr>
              <a:t>– (4 + 29) = (94 – 4) – 29 = 90 – 29 = 61.</a:t>
            </a:r>
          </a:p>
        </p:txBody>
      </p:sp>
    </p:spTree>
    <p:extLst>
      <p:ext uri="{BB962C8B-B14F-4D97-AF65-F5344CB8AC3E}">
        <p14:creationId xmlns:p14="http://schemas.microsoft.com/office/powerpoint/2010/main" val="31234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1931640"/>
            <a:ext cx="10801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из суммы вычесть число</a:t>
            </a:r>
            <a:r>
              <a:rPr lang="ru-RU" sz="2800" dirty="0">
                <a:solidFill>
                  <a:srgbClr val="002060"/>
                </a:solidFill>
              </a:rPr>
              <a:t>, можно вычесть его из </a:t>
            </a:r>
            <a:r>
              <a:rPr lang="ru-RU" sz="2800">
                <a:solidFill>
                  <a:srgbClr val="002060"/>
                </a:solidFill>
              </a:rPr>
              <a:t>одного </a:t>
            </a:r>
            <a:r>
              <a:rPr lang="ru-RU" sz="2800" smtClean="0">
                <a:solidFill>
                  <a:srgbClr val="002060"/>
                </a:solidFill>
              </a:rPr>
              <a:t>слагаемого</a:t>
            </a:r>
            <a:r>
              <a:rPr lang="ru-RU" sz="2800">
                <a:solidFill>
                  <a:srgbClr val="002060"/>
                </a:solidFill>
              </a:rPr>
              <a:t>, </a:t>
            </a:r>
            <a:r>
              <a:rPr lang="ru-RU" sz="2800" smtClean="0">
                <a:solidFill>
                  <a:srgbClr val="002060"/>
                </a:solidFill>
              </a:rPr>
              <a:t>а </a:t>
            </a:r>
            <a:r>
              <a:rPr lang="ru-RU" sz="2800" dirty="0">
                <a:solidFill>
                  <a:srgbClr val="002060"/>
                </a:solidFill>
              </a:rPr>
              <a:t>к </a:t>
            </a:r>
            <a:r>
              <a:rPr lang="ru-RU" sz="2800">
                <a:solidFill>
                  <a:srgbClr val="002060"/>
                </a:solidFill>
              </a:rPr>
              <a:t>полученной </a:t>
            </a:r>
            <a:r>
              <a:rPr lang="ru-RU" sz="2800" smtClean="0">
                <a:solidFill>
                  <a:srgbClr val="002060"/>
                </a:solidFill>
              </a:rPr>
              <a:t>разности прибавить оставшееся слагаемое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(86 + 34) – 26.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Решение</a:t>
            </a:r>
            <a:r>
              <a:rPr lang="ru-RU" sz="3600" dirty="0">
                <a:solidFill>
                  <a:srgbClr val="002060"/>
                </a:solidFill>
              </a:rPr>
              <a:t>. (86 + 34) – 26 = (86 – 26) + 34 = 60 + 34 = 94.</a:t>
            </a:r>
          </a:p>
        </p:txBody>
      </p:sp>
    </p:spTree>
    <p:extLst>
      <p:ext uri="{BB962C8B-B14F-4D97-AF65-F5344CB8AC3E}">
        <p14:creationId xmlns:p14="http://schemas.microsoft.com/office/powerpoint/2010/main" val="20116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931640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 dirty="0">
                <a:solidFill>
                  <a:srgbClr val="002060"/>
                </a:solidFill>
              </a:rPr>
              <a:t>умножить </a:t>
            </a:r>
            <a:r>
              <a:rPr lang="ru-RU" sz="2800" b="1">
                <a:solidFill>
                  <a:srgbClr val="002060"/>
                </a:solidFill>
              </a:rPr>
              <a:t>сумму </a:t>
            </a:r>
            <a:r>
              <a:rPr lang="ru-RU" sz="2800" b="1" smtClean="0">
                <a:solidFill>
                  <a:srgbClr val="002060"/>
                </a:solidFill>
              </a:rPr>
              <a:t>на </a:t>
            </a:r>
            <a:r>
              <a:rPr lang="ru-RU" sz="2800" b="1" dirty="0">
                <a:solidFill>
                  <a:srgbClr val="002060"/>
                </a:solidFill>
              </a:rPr>
              <a:t>число</a:t>
            </a:r>
            <a:r>
              <a:rPr lang="ru-RU" sz="2800" dirty="0">
                <a:solidFill>
                  <a:srgbClr val="002060"/>
                </a:solidFill>
              </a:rPr>
              <a:t>, можно </a:t>
            </a:r>
            <a:r>
              <a:rPr lang="ru-RU" sz="2800">
                <a:solidFill>
                  <a:srgbClr val="002060"/>
                </a:solidFill>
              </a:rPr>
              <a:t>умножить </a:t>
            </a:r>
            <a:r>
              <a:rPr lang="ru-RU" sz="2800" smtClean="0">
                <a:solidFill>
                  <a:srgbClr val="002060"/>
                </a:solidFill>
              </a:rPr>
              <a:t>на </a:t>
            </a:r>
            <a:r>
              <a:rPr lang="ru-RU" sz="2800" dirty="0">
                <a:solidFill>
                  <a:srgbClr val="002060"/>
                </a:solidFill>
              </a:rPr>
              <a:t>это число</a:t>
            </a:r>
          </a:p>
          <a:p>
            <a:pPr algn="ctr"/>
            <a:r>
              <a:rPr lang="ru-RU" sz="2800" smtClean="0">
                <a:solidFill>
                  <a:srgbClr val="002060"/>
                </a:solidFill>
              </a:rPr>
              <a:t>каждое слагаемое </a:t>
            </a:r>
            <a:r>
              <a:rPr lang="ru-RU" sz="2800" dirty="0">
                <a:solidFill>
                  <a:srgbClr val="002060"/>
                </a:solidFill>
              </a:rPr>
              <a:t>и сложить получившиеся произведения </a:t>
            </a:r>
            <a:r>
              <a:rPr lang="ru-RU" sz="2800">
                <a:solidFill>
                  <a:srgbClr val="002060"/>
                </a:solidFill>
              </a:rPr>
              <a:t>(</a:t>
            </a:r>
            <a:r>
              <a:rPr lang="ru-RU" sz="2800" smtClean="0">
                <a:solidFill>
                  <a:srgbClr val="002060"/>
                </a:solidFill>
              </a:rPr>
              <a:t>распределительное </a:t>
            </a:r>
            <a:r>
              <a:rPr lang="ru-RU" sz="2800" dirty="0">
                <a:solidFill>
                  <a:srgbClr val="002060"/>
                </a:solidFill>
              </a:rPr>
              <a:t>свойство умножения относительно сложения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(54 + 15) · 2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Решение</a:t>
            </a:r>
            <a:r>
              <a:rPr lang="ru-RU" sz="3600" dirty="0">
                <a:solidFill>
                  <a:srgbClr val="002060"/>
                </a:solidFill>
              </a:rPr>
              <a:t>. (54 + 15) · 2 = (54 · 2) + (15 · 2) = 108 + 30 = 138.</a:t>
            </a:r>
          </a:p>
        </p:txBody>
      </p:sp>
    </p:spTree>
    <p:extLst>
      <p:ext uri="{BB962C8B-B14F-4D97-AF65-F5344CB8AC3E}">
        <p14:creationId xmlns:p14="http://schemas.microsoft.com/office/powerpoint/2010/main" val="24654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0146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5057" cy="1080120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Готовимся к </a:t>
            </a:r>
            <a:r>
              <a:rPr lang="ru-RU" dirty="0" smtClean="0">
                <a:solidFill>
                  <a:schemeClr val="bg1"/>
                </a:solidFill>
              </a:rPr>
              <a:t>Всероссийской </a:t>
            </a:r>
            <a:r>
              <a:rPr lang="ru-RU" smtClean="0">
                <a:solidFill>
                  <a:schemeClr val="bg1"/>
                </a:solidFill>
              </a:rPr>
              <a:t>проверочной работе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64152" y="316441"/>
            <a:ext cx="1978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КЛАСС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7726" y="1469975"/>
            <a:ext cx="574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</a:rPr>
              <a:t>СВОЙСТВА АРИФМЕТИЧЕСКИХ </a:t>
            </a:r>
            <a:r>
              <a:rPr lang="ru-RU" sz="2400" b="1" i="1" dirty="0">
                <a:solidFill>
                  <a:srgbClr val="002060"/>
                </a:solidFill>
              </a:rPr>
              <a:t>ДЕЙСТВИЙ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368" y="1931640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Чтобы </a:t>
            </a:r>
            <a:r>
              <a:rPr lang="ru-RU" sz="2800" b="1">
                <a:solidFill>
                  <a:srgbClr val="002060"/>
                </a:solidFill>
              </a:rPr>
              <a:t>умножить </a:t>
            </a:r>
            <a:r>
              <a:rPr lang="ru-RU" sz="2800" b="1" smtClean="0">
                <a:solidFill>
                  <a:srgbClr val="002060"/>
                </a:solidFill>
              </a:rPr>
              <a:t>разность на </a:t>
            </a:r>
            <a:r>
              <a:rPr lang="ru-RU" sz="2800" b="1" dirty="0">
                <a:solidFill>
                  <a:srgbClr val="002060"/>
                </a:solidFill>
              </a:rPr>
              <a:t>число</a:t>
            </a:r>
            <a:r>
              <a:rPr lang="ru-RU" sz="2800" dirty="0">
                <a:solidFill>
                  <a:srgbClr val="002060"/>
                </a:solidFill>
              </a:rPr>
              <a:t>, можно </a:t>
            </a:r>
            <a:r>
              <a:rPr lang="ru-RU" sz="2800">
                <a:solidFill>
                  <a:srgbClr val="002060"/>
                </a:solidFill>
              </a:rPr>
              <a:t>умножить </a:t>
            </a:r>
            <a:r>
              <a:rPr lang="ru-RU" sz="2800" smtClean="0">
                <a:solidFill>
                  <a:srgbClr val="002060"/>
                </a:solidFill>
              </a:rPr>
              <a:t>уменьшаемое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>
                <a:solidFill>
                  <a:srgbClr val="002060"/>
                </a:solidFill>
              </a:rPr>
              <a:t>и </a:t>
            </a:r>
            <a:r>
              <a:rPr lang="ru-RU" sz="2800" smtClean="0">
                <a:solidFill>
                  <a:srgbClr val="002060"/>
                </a:solidFill>
              </a:rPr>
              <a:t>вычитаемое на </a:t>
            </a:r>
            <a:r>
              <a:rPr lang="ru-RU" sz="2800" dirty="0">
                <a:solidFill>
                  <a:srgbClr val="002060"/>
                </a:solidFill>
              </a:rPr>
              <a:t>это число и из первого произведения вычесть второе</a:t>
            </a:r>
          </a:p>
          <a:p>
            <a:pPr algn="ctr"/>
            <a:r>
              <a:rPr lang="ru-RU" sz="2800">
                <a:solidFill>
                  <a:srgbClr val="002060"/>
                </a:solidFill>
              </a:rPr>
              <a:t>(</a:t>
            </a:r>
            <a:r>
              <a:rPr lang="ru-RU" sz="2800" smtClean="0">
                <a:solidFill>
                  <a:srgbClr val="002060"/>
                </a:solidFill>
              </a:rPr>
              <a:t>распределительное </a:t>
            </a:r>
            <a:r>
              <a:rPr lang="ru-RU" sz="2800" dirty="0">
                <a:solidFill>
                  <a:srgbClr val="002060"/>
                </a:solidFill>
              </a:rPr>
              <a:t>свойство умножения </a:t>
            </a:r>
            <a:r>
              <a:rPr lang="ru-RU" sz="2800">
                <a:solidFill>
                  <a:srgbClr val="002060"/>
                </a:solidFill>
              </a:rPr>
              <a:t>относительно </a:t>
            </a:r>
            <a:r>
              <a:rPr lang="ru-RU" sz="2800" smtClean="0">
                <a:solidFill>
                  <a:srgbClr val="002060"/>
                </a:solidFill>
              </a:rPr>
              <a:t>вычитания</a:t>
            </a:r>
            <a:r>
              <a:rPr lang="ru-RU" sz="2800" dirty="0">
                <a:solidFill>
                  <a:srgbClr val="002060"/>
                </a:solidFill>
              </a:rPr>
              <a:t>).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ПРИМЕР</a:t>
            </a:r>
            <a:r>
              <a:rPr lang="ru-RU" sz="3600" b="1" smtClean="0">
                <a:solidFill>
                  <a:srgbClr val="002060"/>
                </a:solidFill>
              </a:rPr>
              <a:t>. </a:t>
            </a:r>
            <a:r>
              <a:rPr lang="ru-RU" sz="3600" smtClean="0">
                <a:solidFill>
                  <a:srgbClr val="002060"/>
                </a:solidFill>
              </a:rPr>
              <a:t>Найдите значение выражения </a:t>
            </a:r>
            <a:r>
              <a:rPr lang="ru-RU" sz="3600" dirty="0">
                <a:solidFill>
                  <a:srgbClr val="002060"/>
                </a:solidFill>
              </a:rPr>
              <a:t>(33 – 25) · 4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Решение</a:t>
            </a:r>
            <a:r>
              <a:rPr lang="ru-RU" sz="3600" dirty="0">
                <a:solidFill>
                  <a:srgbClr val="002060"/>
                </a:solidFill>
              </a:rPr>
              <a:t>. (33 – 25) · 4 = (33 · 4) – (25 · 4) = 132 – 100 = 32.</a:t>
            </a:r>
          </a:p>
        </p:txBody>
      </p:sp>
    </p:spTree>
    <p:extLst>
      <p:ext uri="{BB962C8B-B14F-4D97-AF65-F5344CB8AC3E}">
        <p14:creationId xmlns:p14="http://schemas.microsoft.com/office/powerpoint/2010/main" val="25468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rofa">
  <a:themeElements>
    <a:clrScheme name="Другая 1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002060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26875</TotalTime>
  <Words>2778</Words>
  <Application>Microsoft Office PowerPoint</Application>
  <PresentationFormat>Произвольный</PresentationFormat>
  <Paragraphs>383</Paragraphs>
  <Slides>55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Drofa</vt:lpstr>
      <vt:lpstr>Слайд think-cell</vt:lpstr>
      <vt:lpstr>Презентация PowerPoint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Готовимся к Всероссийской проверочной работе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Дрофа</dc:creator>
  <cp:lastModifiedBy>Зубкова Екатерина Дмитриевна</cp:lastModifiedBy>
  <cp:revision>1539</cp:revision>
  <cp:lastPrinted>2018-05-30T14:26:43Z</cp:lastPrinted>
  <dcterms:created xsi:type="dcterms:W3CDTF">2011-07-04T10:53:52Z</dcterms:created>
  <dcterms:modified xsi:type="dcterms:W3CDTF">2020-04-08T07:55:59Z</dcterms:modified>
</cp:coreProperties>
</file>